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1" r:id="rId4"/>
    <p:sldId id="266" r:id="rId5"/>
    <p:sldId id="263" r:id="rId6"/>
    <p:sldId id="264" r:id="rId7"/>
    <p:sldId id="258" r:id="rId8"/>
    <p:sldId id="265" r:id="rId9"/>
    <p:sldId id="257" r:id="rId10"/>
    <p:sldId id="26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660"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0E8253-805F-43C5-A9D7-0E979B025098}"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2470133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0E8253-805F-43C5-A9D7-0E979B025098}"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1144987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0E8253-805F-43C5-A9D7-0E979B025098}"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3974038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0E8253-805F-43C5-A9D7-0E979B025098}"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1774786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0E8253-805F-43C5-A9D7-0E979B025098}"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285855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0E8253-805F-43C5-A9D7-0E979B025098}"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1678120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0E8253-805F-43C5-A9D7-0E979B025098}" type="datetimeFigureOut">
              <a:rPr lang="en-US" smtClean="0"/>
              <a:t>5/1/2017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2554422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0E8253-805F-43C5-A9D7-0E979B025098}" type="datetimeFigureOut">
              <a:rPr lang="en-US" smtClean="0"/>
              <a:t>5/1/2017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1982264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0E8253-805F-43C5-A9D7-0E979B025098}" type="datetimeFigureOut">
              <a:rPr lang="en-US" smtClean="0"/>
              <a:t>5/1/2017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220390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0E8253-805F-43C5-A9D7-0E979B025098}"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117817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0E8253-805F-43C5-A9D7-0E979B025098}"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8FC40-303F-446A-BA50-02216A756BD1}" type="slidenum">
              <a:rPr lang="en-US" smtClean="0"/>
              <a:t>‹#›</a:t>
            </a:fld>
            <a:endParaRPr lang="en-US"/>
          </a:p>
        </p:txBody>
      </p:sp>
    </p:spTree>
    <p:extLst>
      <p:ext uri="{BB962C8B-B14F-4D97-AF65-F5344CB8AC3E}">
        <p14:creationId xmlns:p14="http://schemas.microsoft.com/office/powerpoint/2010/main" val="3702461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0E8253-805F-43C5-A9D7-0E979B025098}" type="datetimeFigureOut">
              <a:rPr lang="en-US" smtClean="0"/>
              <a:t>5/1/2017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58FC40-303F-446A-BA50-02216A756BD1}" type="slidenum">
              <a:rPr lang="en-US" smtClean="0"/>
              <a:t>‹#›</a:t>
            </a:fld>
            <a:endParaRPr lang="en-US"/>
          </a:p>
        </p:txBody>
      </p:sp>
    </p:spTree>
    <p:extLst>
      <p:ext uri="{BB962C8B-B14F-4D97-AF65-F5344CB8AC3E}">
        <p14:creationId xmlns:p14="http://schemas.microsoft.com/office/powerpoint/2010/main" val="1491547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2504" y="464024"/>
            <a:ext cx="11771697" cy="6001643"/>
          </a:xfrm>
          <a:prstGeom prst="rect">
            <a:avLst/>
          </a:prstGeom>
        </p:spPr>
        <p:txBody>
          <a:bodyPr wrap="square">
            <a:spAutoFit/>
          </a:bodyPr>
          <a:lstStyle/>
          <a:p>
            <a:pPr marL="182880" marR="0" lvl="0" indent="-182880" algn="just">
              <a:spcBef>
                <a:spcPts val="0"/>
              </a:spcBef>
              <a:spcAft>
                <a:spcPts val="0"/>
              </a:spcAft>
              <a:buFont typeface="+mj-lt"/>
              <a:buAutoNum type="arabicPeriod"/>
              <a:tabLst>
                <a:tab pos="342900" algn="l"/>
                <a:tab pos="628650" algn="l"/>
              </a:tabLst>
            </a:pP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In the decoupling function, some inventory may be stored between each production process to act as a </a:t>
            </a: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buffer. </a:t>
            </a:r>
            <a:r>
              <a:rPr lang="en-US" sz="24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True</a:t>
            </a:r>
            <a:endParaRPr lang="en-US" sz="2400" dirty="0" smtClean="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182880" indent="-182880" algn="just">
              <a:buFont typeface="+mj-lt"/>
              <a:buAutoNum type="arabicPeriod"/>
              <a:tabLst>
                <a:tab pos="342900" algn="l"/>
                <a:tab pos="628650" algn="l"/>
              </a:tabLst>
            </a:pP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The economic order quantity helps one estimate the optimal number of units to purchase with each order</a:t>
            </a: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True</a:t>
            </a:r>
            <a:endParaRPr lang="en-US"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182880" indent="-182880" algn="just">
              <a:buFont typeface="+mj-lt"/>
              <a:buAutoNum type="arabicPeriod"/>
              <a:tabLst>
                <a:tab pos="342900" algn="l"/>
                <a:tab pos="628650" algn="l"/>
              </a:tabLst>
            </a:pP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One reason inventory is required is the uneven flow of resources through a company</a:t>
            </a: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True</a:t>
            </a:r>
            <a:endParaRPr lang="en-US"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182880" marR="0" lvl="0" indent="-182880" algn="just">
              <a:spcBef>
                <a:spcPts val="0"/>
              </a:spcBef>
              <a:spcAft>
                <a:spcPts val="0"/>
              </a:spcAft>
              <a:buFont typeface="+mj-lt"/>
              <a:buAutoNum type="arabicPeriod"/>
              <a:tabLst>
                <a:tab pos="342900" algn="l"/>
                <a:tab pos="628650" algn="l"/>
              </a:tabLst>
            </a:pP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The reorder point occurs during a stock out</a:t>
            </a: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False</a:t>
            </a:r>
            <a:endParaRPr lang="en-US"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182880" marR="0" lvl="0" indent="-182880" algn="just">
              <a:spcBef>
                <a:spcPts val="0"/>
              </a:spcBef>
              <a:spcAft>
                <a:spcPts val="0"/>
              </a:spcAft>
              <a:buFont typeface="+mj-lt"/>
              <a:buAutoNum type="arabicPeriod"/>
              <a:tabLst>
                <a:tab pos="342900" algn="l"/>
                <a:tab pos="628650" algn="l"/>
              </a:tabLst>
            </a:pP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The purpose of the EOQ model is to achieve a balance between the cost of holding inventory and the cost of stock outs</a:t>
            </a: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False</a:t>
            </a:r>
            <a:endParaRPr lang="en-US"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182880" marR="0" lvl="0" indent="-182880" algn="just">
              <a:spcBef>
                <a:spcPts val="0"/>
              </a:spcBef>
              <a:spcAft>
                <a:spcPts val="0"/>
              </a:spcAft>
              <a:buFont typeface="+mj-lt"/>
              <a:buAutoNum type="arabicPeriod"/>
              <a:tabLst>
                <a:tab pos="342900" algn="l"/>
                <a:tab pos="628650" algn="l"/>
              </a:tabLst>
            </a:pP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The production run model is useful when a firm purchases inventory that is delivered over a period of time</a:t>
            </a: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True</a:t>
            </a:r>
            <a:endParaRPr lang="en-US"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182880" marR="0" lvl="0" indent="-182880" algn="just">
              <a:spcBef>
                <a:spcPts val="0"/>
              </a:spcBef>
              <a:spcAft>
                <a:spcPts val="0"/>
              </a:spcAft>
              <a:buFont typeface="+mj-lt"/>
              <a:buAutoNum type="arabicPeriod"/>
              <a:tabLst>
                <a:tab pos="342900" algn="l"/>
                <a:tab pos="628650" algn="l"/>
              </a:tabLst>
            </a:pP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One of the assumptions of the basic EOQ model is that the receipt of inventory is instantaneous</a:t>
            </a: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True</a:t>
            </a:r>
            <a:endParaRPr lang="en-US"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mj-lt"/>
              <a:buAutoNum type="arabicPeriod"/>
            </a:pPr>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In a quantity discount model, the purchase cost or material cost must be included in the total cost calculation</a:t>
            </a:r>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 </a:t>
            </a:r>
            <a:r>
              <a:rPr lang="en-US" sz="24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True</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marL="182880" marR="0" lvl="0" indent="-182880">
              <a:spcBef>
                <a:spcPts val="0"/>
              </a:spcBef>
              <a:spcAft>
                <a:spcPts val="0"/>
              </a:spcAft>
              <a:buFont typeface="+mj-lt"/>
              <a:buAutoNum type="arabicPeriod"/>
            </a:pPr>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The two fundamental decisions that you have to make when controlling inventory are: (1) how much to order, and (2) how much money to spend</a:t>
            </a:r>
            <a:r>
              <a:rPr lang="en-US" sz="24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 </a:t>
            </a:r>
            <a:r>
              <a:rPr lang="en-US" sz="24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False</a:t>
            </a:r>
            <a:endPar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p:txBody>
      </p:sp>
    </p:spTree>
    <p:extLst>
      <p:ext uri="{BB962C8B-B14F-4D97-AF65-F5344CB8AC3E}">
        <p14:creationId xmlns:p14="http://schemas.microsoft.com/office/powerpoint/2010/main" val="3139829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3394" y="543320"/>
            <a:ext cx="9798367" cy="6167393"/>
          </a:xfrm>
          <a:prstGeom prst="rect">
            <a:avLst/>
          </a:prstGeom>
        </p:spPr>
      </p:pic>
    </p:spTree>
    <p:extLst>
      <p:ext uri="{BB962C8B-B14F-4D97-AF65-F5344CB8AC3E}">
        <p14:creationId xmlns:p14="http://schemas.microsoft.com/office/powerpoint/2010/main" val="715957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63062" y="233480"/>
            <a:ext cx="9416717" cy="2677656"/>
          </a:xfrm>
          <a:prstGeom prst="rect">
            <a:avLst/>
          </a:prstGeom>
        </p:spPr>
        <p:txBody>
          <a:bodyPr wrap="square">
            <a:spAutoFit/>
          </a:bodyPr>
          <a:lstStyle/>
          <a:p>
            <a:pPr marR="0" lvl="0" algn="just">
              <a:spcBef>
                <a:spcPts val="0"/>
              </a:spcBef>
              <a:spcAft>
                <a:spcPts val="0"/>
              </a:spcAft>
              <a:tabLst>
                <a:tab pos="228600" algn="l"/>
              </a:tabLst>
            </a:pPr>
            <a:r>
              <a:rPr lang="en-US" sz="2800" dirty="0">
                <a:solidFill>
                  <a:srgbClr val="000000"/>
                </a:solidFill>
                <a:latin typeface="Times New Roman" panose="02020603050405020304" pitchFamily="18" charset="0"/>
                <a:ea typeface="Times New Roman" panose="02020603050405020304" pitchFamily="18" charset="0"/>
                <a:cs typeface="Palatino Linotype" panose="02040502050505030304" pitchFamily="18" charset="0"/>
              </a:rPr>
              <a:t>1</a:t>
            </a:r>
            <a:r>
              <a:rPr lang="en-US" sz="28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 The "point at which to reorder" depends directly on which of the following?</a:t>
            </a:r>
            <a:endParaRPr lang="en-US" sz="28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marL="228600" marR="0" algn="just">
              <a:spcBef>
                <a:spcPts val="0"/>
              </a:spcBef>
              <a:spcAft>
                <a:spcPts val="0"/>
              </a:spcAft>
            </a:pPr>
            <a:r>
              <a:rPr lang="en-US" sz="28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A) EOQ</a:t>
            </a:r>
            <a:endParaRPr lang="en-US" sz="28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marL="228600" marR="0" algn="just">
              <a:spcBef>
                <a:spcPts val="0"/>
              </a:spcBef>
              <a:spcAft>
                <a:spcPts val="0"/>
              </a:spcAft>
            </a:pPr>
            <a:r>
              <a:rPr lang="en-US" sz="28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B) ordering cost</a:t>
            </a:r>
            <a:endParaRPr lang="en-US" sz="28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marL="228600" marR="0" algn="just">
              <a:spcBef>
                <a:spcPts val="0"/>
              </a:spcBef>
              <a:spcAft>
                <a:spcPts val="0"/>
              </a:spcAft>
            </a:pPr>
            <a:r>
              <a:rPr lang="en-US" sz="28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C) </a:t>
            </a:r>
            <a:r>
              <a:rPr lang="en-US" sz="2800" dirty="0" smtClean="0">
                <a:solidFill>
                  <a:srgbClr val="FF0000"/>
                </a:solidFill>
                <a:effectLst/>
                <a:latin typeface="Times New Roman" panose="02020603050405020304" pitchFamily="18" charset="0"/>
                <a:ea typeface="Times New Roman" panose="02020603050405020304" pitchFamily="18" charset="0"/>
                <a:cs typeface="Palatino Linotype" panose="02040502050505030304" pitchFamily="18" charset="0"/>
              </a:rPr>
              <a:t>lead-time</a:t>
            </a:r>
            <a:endParaRPr lang="en-US" sz="2800" dirty="0" smtClean="0">
              <a:solidFill>
                <a:srgbClr val="FF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a:p>
            <a:pPr marL="228600" marR="0" algn="just">
              <a:spcBef>
                <a:spcPts val="0"/>
              </a:spcBef>
              <a:spcAft>
                <a:spcPts val="0"/>
              </a:spcAft>
            </a:pPr>
            <a:r>
              <a:rPr lang="en-US" sz="2800" dirty="0" smtClean="0">
                <a:solidFill>
                  <a:srgbClr val="000000"/>
                </a:solidFill>
                <a:effectLst/>
                <a:latin typeface="Times New Roman" panose="02020603050405020304" pitchFamily="18" charset="0"/>
                <a:ea typeface="Times New Roman" panose="02020603050405020304" pitchFamily="18" charset="0"/>
                <a:cs typeface="Palatino Linotype" panose="02040502050505030304" pitchFamily="18" charset="0"/>
              </a:rPr>
              <a:t>D) storage costs</a:t>
            </a:r>
            <a:endParaRPr lang="en-US" sz="28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p:txBody>
      </p:sp>
      <p:sp>
        <p:nvSpPr>
          <p:cNvPr id="8" name="Rectangle 7"/>
          <p:cNvSpPr/>
          <p:nvPr/>
        </p:nvSpPr>
        <p:spPr>
          <a:xfrm>
            <a:off x="432282" y="3292616"/>
            <a:ext cx="9522595" cy="3108543"/>
          </a:xfrm>
          <a:prstGeom prst="rect">
            <a:avLst/>
          </a:prstGeom>
        </p:spPr>
        <p:txBody>
          <a:bodyPr wrap="square">
            <a:spAutoFit/>
          </a:bodyPr>
          <a:lstStyle/>
          <a:p>
            <a:r>
              <a:rPr lang="en-US" sz="2800" dirty="0">
                <a:solidFill>
                  <a:srgbClr val="000000"/>
                </a:solidFill>
                <a:latin typeface="Times New Roman" panose="02020603050405020304" pitchFamily="18" charset="0"/>
              </a:rPr>
              <a:t>2</a:t>
            </a:r>
            <a:r>
              <a:rPr lang="en-US" sz="2800" b="0" i="0" u="none" strike="noStrike" baseline="0" dirty="0" smtClean="0">
                <a:solidFill>
                  <a:srgbClr val="000000"/>
                </a:solidFill>
                <a:latin typeface="Times New Roman" panose="02020603050405020304" pitchFamily="18" charset="0"/>
              </a:rPr>
              <a:t>. The daily demand of cars is 7 cars, and 4 days must be allowed between order placement and order receipt. Find ROP (reorder point). </a:t>
            </a:r>
          </a:p>
          <a:p>
            <a:r>
              <a:rPr lang="en-US" sz="2800" b="0" i="0" u="none" strike="noStrike" baseline="0" dirty="0" smtClean="0">
                <a:solidFill>
                  <a:srgbClr val="000000"/>
                </a:solidFill>
                <a:latin typeface="Times New Roman" panose="02020603050405020304" pitchFamily="18" charset="0"/>
              </a:rPr>
              <a:t>a. </a:t>
            </a:r>
            <a:r>
              <a:rPr lang="en-US" sz="2800" b="0" i="0" u="none" strike="noStrike" baseline="0" dirty="0" smtClean="0">
                <a:solidFill>
                  <a:srgbClr val="FF0000"/>
                </a:solidFill>
                <a:latin typeface="Times New Roman" panose="02020603050405020304" pitchFamily="18" charset="0"/>
              </a:rPr>
              <a:t>28 </a:t>
            </a:r>
          </a:p>
          <a:p>
            <a:r>
              <a:rPr lang="en-US" sz="2800" b="0" i="0" u="none" strike="noStrike" baseline="0" dirty="0" smtClean="0">
                <a:solidFill>
                  <a:srgbClr val="000000"/>
                </a:solidFill>
                <a:latin typeface="Times New Roman" panose="02020603050405020304" pitchFamily="18" charset="0"/>
              </a:rPr>
              <a:t>b. 32 </a:t>
            </a:r>
          </a:p>
          <a:p>
            <a:r>
              <a:rPr lang="en-US" sz="2800" b="0" i="0" u="none" strike="noStrike" baseline="0" dirty="0" smtClean="0">
                <a:solidFill>
                  <a:srgbClr val="000000"/>
                </a:solidFill>
                <a:latin typeface="Times New Roman" panose="02020603050405020304" pitchFamily="18" charset="0"/>
              </a:rPr>
              <a:t>c. 24 </a:t>
            </a:r>
          </a:p>
          <a:p>
            <a:r>
              <a:rPr lang="en-US" sz="2800" b="0" i="0" u="none" strike="noStrike" baseline="0" dirty="0" smtClean="0">
                <a:solidFill>
                  <a:srgbClr val="000000"/>
                </a:solidFill>
                <a:latin typeface="Times New Roman" panose="02020603050405020304" pitchFamily="18" charset="0"/>
              </a:rPr>
              <a:t>d. 11 </a:t>
            </a:r>
          </a:p>
        </p:txBody>
      </p:sp>
    </p:spTree>
    <p:extLst>
      <p:ext uri="{BB962C8B-B14F-4D97-AF65-F5344CB8AC3E}">
        <p14:creationId xmlns:p14="http://schemas.microsoft.com/office/powerpoint/2010/main" val="572162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8804" y="2742324"/>
            <a:ext cx="3083293" cy="1508105"/>
          </a:xfrm>
          <a:prstGeom prst="rect">
            <a:avLst/>
          </a:prstGeom>
        </p:spPr>
        <p:txBody>
          <a:bodyPr wrap="square">
            <a:spAutoFit/>
          </a:bodyPr>
          <a:lstStyle/>
          <a:p>
            <a:endParaRPr lang="en-US" sz="2000" b="0" i="0" u="none" strike="noStrike" baseline="0" dirty="0" smtClean="0">
              <a:solidFill>
                <a:srgbClr val="000000"/>
              </a:solidFill>
              <a:latin typeface="Times New Roman" panose="02020603050405020304" pitchFamily="18" charset="0"/>
            </a:endParaRPr>
          </a:p>
          <a:p>
            <a:r>
              <a:rPr lang="en-US" b="0" i="0" u="none" strike="noStrike" baseline="0" dirty="0" smtClean="0">
                <a:solidFill>
                  <a:srgbClr val="000000"/>
                </a:solidFill>
                <a:latin typeface="Times New Roman" panose="02020603050405020304" pitchFamily="18" charset="0"/>
              </a:rPr>
              <a:t>a. 11 </a:t>
            </a:r>
          </a:p>
          <a:p>
            <a:r>
              <a:rPr lang="en-US" b="0" i="0" u="none" strike="noStrike" baseline="0" dirty="0" smtClean="0">
                <a:solidFill>
                  <a:srgbClr val="000000"/>
                </a:solidFill>
                <a:latin typeface="Times New Roman" panose="02020603050405020304" pitchFamily="18" charset="0"/>
              </a:rPr>
              <a:t>b. 30 </a:t>
            </a:r>
          </a:p>
          <a:p>
            <a:r>
              <a:rPr lang="en-US" b="0" i="0" u="none" strike="noStrike" baseline="0" dirty="0" smtClean="0">
                <a:solidFill>
                  <a:srgbClr val="000000"/>
                </a:solidFill>
                <a:latin typeface="Times New Roman" panose="02020603050405020304" pitchFamily="18" charset="0"/>
              </a:rPr>
              <a:t>c. 160 </a:t>
            </a:r>
          </a:p>
          <a:p>
            <a:r>
              <a:rPr lang="en-US" b="0" i="0" u="none" strike="noStrike" baseline="0" dirty="0" smtClean="0">
                <a:solidFill>
                  <a:srgbClr val="000000"/>
                </a:solidFill>
                <a:latin typeface="Times New Roman" panose="02020603050405020304" pitchFamily="18" charset="0"/>
              </a:rPr>
              <a:t>d</a:t>
            </a:r>
            <a:r>
              <a:rPr lang="en-US" b="0" i="0" u="none" strike="noStrike" baseline="0" dirty="0" smtClean="0">
                <a:solidFill>
                  <a:srgbClr val="FF0000"/>
                </a:solidFill>
                <a:latin typeface="Times New Roman" panose="02020603050405020304" pitchFamily="18" charset="0"/>
              </a:rPr>
              <a:t>. 220 </a:t>
            </a:r>
          </a:p>
        </p:txBody>
      </p:sp>
      <p:sp>
        <p:nvSpPr>
          <p:cNvPr id="4" name="Rectangle 3"/>
          <p:cNvSpPr/>
          <p:nvPr/>
        </p:nvSpPr>
        <p:spPr>
          <a:xfrm>
            <a:off x="314424" y="179755"/>
            <a:ext cx="10899007" cy="646331"/>
          </a:xfrm>
          <a:prstGeom prst="rect">
            <a:avLst/>
          </a:prstGeom>
        </p:spPr>
        <p:txBody>
          <a:bodyPr wrap="square">
            <a:spAutoFit/>
          </a:bodyPr>
          <a:lstStyle/>
          <a:p>
            <a:r>
              <a:rPr lang="en-US" dirty="0">
                <a:solidFill>
                  <a:srgbClr val="000000"/>
                </a:solidFill>
                <a:latin typeface="Times New Roman" panose="02020603050405020304" pitchFamily="18" charset="0"/>
              </a:rPr>
              <a:t>3</a:t>
            </a:r>
            <a:r>
              <a:rPr lang="en-US" b="0" i="0" u="none" strike="noStrike" baseline="0" dirty="0" smtClean="0">
                <a:solidFill>
                  <a:srgbClr val="000000"/>
                </a:solidFill>
                <a:latin typeface="Times New Roman" panose="02020603050405020304" pitchFamily="18" charset="0"/>
              </a:rPr>
              <a:t>. Consider the material structure tree for item A below. If 20 units of A are needed, how many units of D are needed? </a:t>
            </a:r>
            <a:endParaRPr lang="en-US" dirty="0"/>
          </a:p>
        </p:txBody>
      </p:sp>
      <p:pic>
        <p:nvPicPr>
          <p:cNvPr id="5" name="Picture 4"/>
          <p:cNvPicPr>
            <a:picLocks noChangeAspect="1"/>
          </p:cNvPicPr>
          <p:nvPr/>
        </p:nvPicPr>
        <p:blipFill>
          <a:blip r:embed="rId2"/>
          <a:stretch>
            <a:fillRect/>
          </a:stretch>
        </p:blipFill>
        <p:spPr>
          <a:xfrm>
            <a:off x="1497861" y="826086"/>
            <a:ext cx="3100277" cy="2590007"/>
          </a:xfrm>
          <a:prstGeom prst="rect">
            <a:avLst/>
          </a:prstGeom>
        </p:spPr>
      </p:pic>
      <p:sp>
        <p:nvSpPr>
          <p:cNvPr id="6" name="Rectangle 5"/>
          <p:cNvSpPr/>
          <p:nvPr/>
        </p:nvSpPr>
        <p:spPr>
          <a:xfrm>
            <a:off x="458804" y="4479747"/>
            <a:ext cx="11121955" cy="2308324"/>
          </a:xfrm>
          <a:prstGeom prst="rect">
            <a:avLst/>
          </a:prstGeom>
        </p:spPr>
        <p:txBody>
          <a:bodyPr wrap="none">
            <a:spAutoFit/>
          </a:bodyPr>
          <a:lstStyle/>
          <a:p>
            <a:r>
              <a:rPr lang="en-US" sz="2400" dirty="0">
                <a:solidFill>
                  <a:srgbClr val="000000"/>
                </a:solidFill>
                <a:latin typeface="Times New Roman" panose="02020603050405020304" pitchFamily="18" charset="0"/>
              </a:rPr>
              <a:t>3. </a:t>
            </a:r>
            <a:r>
              <a:rPr lang="en-US" sz="2400" dirty="0" smtClean="0">
                <a:solidFill>
                  <a:srgbClr val="000000"/>
                </a:solidFill>
                <a:latin typeface="Times New Roman" panose="02020603050405020304" pitchFamily="18" charset="0"/>
              </a:rPr>
              <a:t>Using the standard normal distribution table, the Z value for 96% service level is 1.75.</a:t>
            </a:r>
          </a:p>
          <a:p>
            <a:r>
              <a:rPr lang="en-US" sz="2400" dirty="0" smtClean="0">
                <a:solidFill>
                  <a:srgbClr val="000000"/>
                </a:solidFill>
                <a:latin typeface="Times New Roman" panose="02020603050405020304" pitchFamily="18" charset="0"/>
              </a:rPr>
              <a:t>Standard deviation during lead time is 100, then</a:t>
            </a:r>
            <a:r>
              <a:rPr lang="en-US" sz="2400" dirty="0" smtClean="0"/>
              <a:t> the safety stock will be</a:t>
            </a:r>
          </a:p>
          <a:p>
            <a:pPr marL="457200" indent="-457200">
              <a:buAutoNum type="alphaLcPeriod"/>
            </a:pPr>
            <a:r>
              <a:rPr lang="en-US" sz="2400" dirty="0" smtClean="0">
                <a:solidFill>
                  <a:srgbClr val="000000"/>
                </a:solidFill>
                <a:latin typeface="Times New Roman" panose="02020603050405020304" pitchFamily="18" charset="0"/>
              </a:rPr>
              <a:t>150</a:t>
            </a:r>
          </a:p>
          <a:p>
            <a:pPr marL="457200" indent="-457200">
              <a:buAutoNum type="alphaLcPeriod"/>
            </a:pPr>
            <a:r>
              <a:rPr lang="en-US" sz="2400" dirty="0" smtClean="0">
                <a:solidFill>
                  <a:srgbClr val="FF0000"/>
                </a:solidFill>
                <a:latin typeface="Times New Roman" panose="02020603050405020304" pitchFamily="18" charset="0"/>
              </a:rPr>
              <a:t>175</a:t>
            </a:r>
          </a:p>
          <a:p>
            <a:pPr marL="457200" indent="-457200">
              <a:buAutoNum type="alphaLcPeriod"/>
            </a:pPr>
            <a:r>
              <a:rPr lang="en-US" sz="2400" dirty="0" smtClean="0">
                <a:solidFill>
                  <a:srgbClr val="000000"/>
                </a:solidFill>
                <a:latin typeface="Times New Roman" panose="02020603050405020304" pitchFamily="18" charset="0"/>
              </a:rPr>
              <a:t>200</a:t>
            </a:r>
          </a:p>
          <a:p>
            <a:pPr marL="457200" indent="-457200">
              <a:buAutoNum type="alphaLcPeriod"/>
            </a:pPr>
            <a:r>
              <a:rPr lang="en-US" sz="2400" dirty="0" smtClean="0">
                <a:solidFill>
                  <a:srgbClr val="000000"/>
                </a:solidFill>
                <a:latin typeface="Times New Roman" panose="02020603050405020304" pitchFamily="18" charset="0"/>
              </a:rPr>
              <a:t>160</a:t>
            </a:r>
            <a:endParaRPr lang="en-US" sz="24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433716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9080" y="185225"/>
            <a:ext cx="11319753" cy="3539430"/>
          </a:xfrm>
          <a:prstGeom prst="rect">
            <a:avLst/>
          </a:prstGeom>
        </p:spPr>
        <p:txBody>
          <a:bodyPr wrap="square">
            <a:spAutoFit/>
          </a:bodyPr>
          <a:lstStyle/>
          <a:p>
            <a:r>
              <a:rPr lang="en-US" sz="3200" dirty="0" smtClean="0">
                <a:solidFill>
                  <a:srgbClr val="000000"/>
                </a:solidFill>
                <a:latin typeface="Times New Roman" panose="02020603050405020304" pitchFamily="18" charset="0"/>
              </a:rPr>
              <a:t>4. Using </a:t>
            </a:r>
            <a:r>
              <a:rPr lang="en-US" sz="3200" dirty="0">
                <a:solidFill>
                  <a:srgbClr val="000000"/>
                </a:solidFill>
                <a:latin typeface="Times New Roman" panose="02020603050405020304" pitchFamily="18" charset="0"/>
              </a:rPr>
              <a:t>the standard normal distribution table, the Z value for 96% service level is </a:t>
            </a:r>
            <a:r>
              <a:rPr lang="en-US" sz="3200" dirty="0" smtClean="0">
                <a:solidFill>
                  <a:srgbClr val="000000"/>
                </a:solidFill>
                <a:latin typeface="Times New Roman" panose="02020603050405020304" pitchFamily="18" charset="0"/>
              </a:rPr>
              <a:t>1.75. Standard deviation </a:t>
            </a:r>
            <a:r>
              <a:rPr lang="en-US" sz="3200" dirty="0">
                <a:solidFill>
                  <a:srgbClr val="000000"/>
                </a:solidFill>
                <a:latin typeface="Times New Roman" panose="02020603050405020304" pitchFamily="18" charset="0"/>
              </a:rPr>
              <a:t>during lead time is </a:t>
            </a:r>
            <a:r>
              <a:rPr lang="en-US" sz="3200" dirty="0" smtClean="0">
                <a:solidFill>
                  <a:srgbClr val="000000"/>
                </a:solidFill>
                <a:latin typeface="Times New Roman" panose="02020603050405020304" pitchFamily="18" charset="0"/>
              </a:rPr>
              <a:t>100, </a:t>
            </a:r>
            <a:r>
              <a:rPr lang="en-US" sz="3200" dirty="0">
                <a:solidFill>
                  <a:srgbClr val="000000"/>
                </a:solidFill>
                <a:latin typeface="Times New Roman" panose="02020603050405020304" pitchFamily="18" charset="0"/>
              </a:rPr>
              <a:t>If average daily demand during lead time is 300, then </a:t>
            </a:r>
            <a:r>
              <a:rPr lang="en-US" sz="3200" dirty="0" smtClean="0">
                <a:solidFill>
                  <a:srgbClr val="000000"/>
                </a:solidFill>
                <a:latin typeface="Times New Roman" panose="02020603050405020304" pitchFamily="18" charset="0"/>
              </a:rPr>
              <a:t>ROP</a:t>
            </a:r>
          </a:p>
          <a:p>
            <a:pPr marL="514350" indent="-514350">
              <a:buAutoNum type="alphaLcPeriod"/>
            </a:pPr>
            <a:r>
              <a:rPr lang="en-US" sz="3200" dirty="0" smtClean="0">
                <a:solidFill>
                  <a:srgbClr val="000000"/>
                </a:solidFill>
                <a:latin typeface="Times New Roman" panose="02020603050405020304" pitchFamily="18" charset="0"/>
              </a:rPr>
              <a:t>575</a:t>
            </a:r>
          </a:p>
          <a:p>
            <a:pPr marL="514350" indent="-514350">
              <a:buAutoNum type="alphaLcPeriod"/>
            </a:pPr>
            <a:r>
              <a:rPr lang="en-US" sz="3200" dirty="0" smtClean="0">
                <a:solidFill>
                  <a:srgbClr val="FF0000"/>
                </a:solidFill>
                <a:latin typeface="Times New Roman" panose="02020603050405020304" pitchFamily="18" charset="0"/>
              </a:rPr>
              <a:t>475</a:t>
            </a:r>
          </a:p>
          <a:p>
            <a:pPr marL="514350" indent="-514350">
              <a:buAutoNum type="alphaLcPeriod"/>
            </a:pPr>
            <a:r>
              <a:rPr lang="en-US" sz="3200" dirty="0" smtClean="0">
                <a:solidFill>
                  <a:srgbClr val="000000"/>
                </a:solidFill>
                <a:latin typeface="Times New Roman" panose="02020603050405020304" pitchFamily="18" charset="0"/>
              </a:rPr>
              <a:t>375</a:t>
            </a:r>
          </a:p>
          <a:p>
            <a:pPr marL="514350" indent="-514350">
              <a:buAutoNum type="alphaLcPeriod"/>
            </a:pPr>
            <a:r>
              <a:rPr lang="en-US" sz="3200" dirty="0" smtClean="0">
                <a:solidFill>
                  <a:srgbClr val="000000"/>
                </a:solidFill>
                <a:latin typeface="Times New Roman" panose="02020603050405020304" pitchFamily="18" charset="0"/>
              </a:rPr>
              <a:t>450</a:t>
            </a:r>
            <a:endParaRPr lang="en-US" sz="32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4245041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370" y="310809"/>
            <a:ext cx="11702374" cy="5693866"/>
          </a:xfrm>
          <a:prstGeom prst="rect">
            <a:avLst/>
          </a:prstGeom>
        </p:spPr>
        <p:txBody>
          <a:bodyPr wrap="square">
            <a:spAutoFit/>
          </a:bodyPr>
          <a:lstStyle/>
          <a:p>
            <a:pPr lvl="0"/>
            <a:r>
              <a:rPr lang="en-US" sz="2800" dirty="0" smtClean="0"/>
              <a:t>1. Flemming </a:t>
            </a:r>
            <a:r>
              <a:rPr lang="en-US" sz="2800" dirty="0"/>
              <a:t>Accessories produces paper slicers used in offices and in art stores. The minislicers has been one of its most popular items: Annual demand is 6,750 units and is constant throughout the year. Kristen Flemming, owner of the firm, produces the minislicers in batches. On average, Kristen can manufacture 125 minislicers per day. Demand for these slicers during the production process is 30 per day. The setup cost for the equipment necessary to produce the minislicers is $150. Carrying costs are $1 per minislicers per year. </a:t>
            </a:r>
          </a:p>
          <a:p>
            <a:pPr hangingPunct="0"/>
            <a:r>
              <a:rPr lang="en-US" sz="2800" dirty="0"/>
              <a:t> </a:t>
            </a:r>
          </a:p>
          <a:p>
            <a:pPr lvl="0" hangingPunct="0"/>
            <a:r>
              <a:rPr lang="en-US" sz="2800" dirty="0" smtClean="0"/>
              <a:t>a. How </a:t>
            </a:r>
            <a:r>
              <a:rPr lang="en-US" sz="2800" dirty="0"/>
              <a:t>many minislicers should Kristen manufacture in each batch?</a:t>
            </a:r>
          </a:p>
          <a:p>
            <a:pPr lvl="0" hangingPunct="0"/>
            <a:r>
              <a:rPr lang="en-US" sz="2800" dirty="0" smtClean="0"/>
              <a:t>b. How </a:t>
            </a:r>
            <a:r>
              <a:rPr lang="en-US" sz="2800" dirty="0"/>
              <a:t>many orders per year are needed with the optimal policy? </a:t>
            </a:r>
          </a:p>
          <a:p>
            <a:pPr lvl="0" hangingPunct="0"/>
            <a:r>
              <a:rPr lang="en-US" sz="2800" dirty="0" smtClean="0"/>
              <a:t>c. What </a:t>
            </a:r>
            <a:r>
              <a:rPr lang="en-US" sz="2800" dirty="0"/>
              <a:t>is the average inventory if costs are minimized? </a:t>
            </a:r>
          </a:p>
          <a:p>
            <a:pPr lvl="0" hangingPunct="0"/>
            <a:r>
              <a:rPr lang="en-US" sz="2800" dirty="0" smtClean="0"/>
              <a:t>d. If </a:t>
            </a:r>
            <a:r>
              <a:rPr lang="en-US" sz="2800" dirty="0"/>
              <a:t>lead time is 2 days, what should be the re-order point?</a:t>
            </a:r>
          </a:p>
          <a:p>
            <a:pPr lvl="0" hangingPunct="0"/>
            <a:r>
              <a:rPr lang="en-US" sz="2800" dirty="0" smtClean="0"/>
              <a:t>e. What </a:t>
            </a:r>
            <a:r>
              <a:rPr lang="en-US" sz="2800" dirty="0"/>
              <a:t>will the minimum total annual cost?</a:t>
            </a:r>
          </a:p>
        </p:txBody>
      </p:sp>
    </p:spTree>
    <p:extLst>
      <p:ext uri="{BB962C8B-B14F-4D97-AF65-F5344CB8AC3E}">
        <p14:creationId xmlns:p14="http://schemas.microsoft.com/office/powerpoint/2010/main" val="23059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453" y="340367"/>
            <a:ext cx="11289189" cy="5126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341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1809" y="231507"/>
            <a:ext cx="11562976" cy="2473192"/>
          </a:xfrm>
          <a:prstGeom prst="rect">
            <a:avLst/>
          </a:prstGeom>
        </p:spPr>
      </p:pic>
    </p:spTree>
    <p:extLst>
      <p:ext uri="{BB962C8B-B14F-4D97-AF65-F5344CB8AC3E}">
        <p14:creationId xmlns:p14="http://schemas.microsoft.com/office/powerpoint/2010/main" val="2821153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5972" y="1780884"/>
            <a:ext cx="11874679" cy="4182171"/>
          </a:xfrm>
          <a:prstGeom prst="rect">
            <a:avLst/>
          </a:prstGeom>
        </p:spPr>
      </p:pic>
      <p:sp>
        <p:nvSpPr>
          <p:cNvPr id="3" name="Rectangle 2"/>
          <p:cNvSpPr/>
          <p:nvPr/>
        </p:nvSpPr>
        <p:spPr>
          <a:xfrm>
            <a:off x="105972" y="1134553"/>
            <a:ext cx="1741182" cy="523220"/>
          </a:xfrm>
          <a:prstGeom prst="rect">
            <a:avLst/>
          </a:prstGeom>
        </p:spPr>
        <p:txBody>
          <a:bodyPr wrap="none">
            <a:spAutoFit/>
          </a:bodyPr>
          <a:lstStyle/>
          <a:p>
            <a:r>
              <a:rPr lang="en-US" sz="2800" b="1" i="0" u="none" strike="noStrike" baseline="0" dirty="0" smtClean="0">
                <a:latin typeface="Times-Bold"/>
              </a:rPr>
              <a:t>Solution:</a:t>
            </a:r>
            <a:endParaRPr lang="en-US" sz="2800" dirty="0"/>
          </a:p>
        </p:txBody>
      </p:sp>
    </p:spTree>
    <p:extLst>
      <p:ext uri="{BB962C8B-B14F-4D97-AF65-F5344CB8AC3E}">
        <p14:creationId xmlns:p14="http://schemas.microsoft.com/office/powerpoint/2010/main" val="3649900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506" y="297592"/>
            <a:ext cx="11348185" cy="2826158"/>
          </a:xfrm>
          <a:prstGeom prst="rect">
            <a:avLst/>
          </a:prstGeom>
        </p:spPr>
        <p:txBody>
          <a:bodyPr wrap="square">
            <a:spAutoFit/>
          </a:bodyPr>
          <a:lstStyle/>
          <a:p>
            <a:pPr algn="just">
              <a:lnSpc>
                <a:spcPct val="107000"/>
              </a:lnSpc>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 Computer Company sells a desktop computer that is popular among gaming enthusiasts. In the past few months, demand has been relatively consistent, although it does fluctuate from day to day. The company orders the computer cases from a supplier. It places an order for 5,000 cases at the appropriate time to avoid </a:t>
            </a:r>
            <a:r>
              <a:rPr lang="en-US" dirty="0" err="1" smtClean="0">
                <a:effectLst/>
                <a:latin typeface="Times New Roman" panose="02020603050405020304" pitchFamily="18" charset="0"/>
                <a:ea typeface="Calibri" panose="020F0502020204030204" pitchFamily="34" charset="0"/>
                <a:cs typeface="Times New Roman" panose="02020603050405020304" pitchFamily="18" charset="0"/>
              </a:rPr>
              <a:t>stockouts</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 The demand during the lead time is normally distributed, with a mean of 1,000 units and a standard deviation of 200 units. The holding cost per unit per year is estimated to be $4. How much safety stock should the company carry to maintain a 96% service level? What is the reorder point?</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lphaLcPeriod"/>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Find the size of Safety Stock.</a:t>
            </a:r>
            <a:endParaRPr lang="en-US"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lphaLcPeriod"/>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What will be the re-order point?</a:t>
            </a:r>
            <a:endParaRPr lang="en-US"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lphaLcPeriod"/>
            </a:pP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What would the total annual holding cost be if this policy is followed?</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7901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633</Words>
  <Application>Microsoft Office PowerPoint</Application>
  <PresentationFormat>Custom</PresentationFormat>
  <Paragraphs>48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Mustafa Kamal</dc:creator>
  <cp:lastModifiedBy>Dr. Mustafa Kamal</cp:lastModifiedBy>
  <cp:revision>26</cp:revision>
  <dcterms:created xsi:type="dcterms:W3CDTF">2016-04-05T11:29:42Z</dcterms:created>
  <dcterms:modified xsi:type="dcterms:W3CDTF">2017-05-01T20:57:39Z</dcterms:modified>
</cp:coreProperties>
</file>